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12a75a358_0_4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12a75a35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12a75a358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12a75a35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12a75a358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12a75a358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12a75a35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12a75a35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12a75a358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12a75a358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12a75a358_0_4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12a75a35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12a75a358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12a75a358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12a75a358_0_4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12a75a3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12a75a35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12a75a35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12a75a358_0_4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2a75a358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12a75a35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2a75a358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12a75a358_0_3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12a75a358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12a75a35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12a75a35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12a75a35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2a75a35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12a75a35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12a75a35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1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Frechet Inception Distance (FID)</a:t>
            </a:r>
            <a:endParaRPr/>
          </a:p>
          <a:p>
            <a:pPr indent="0" lvl="0" marL="0" rtl="0" algn="ctr">
              <a:spcBef>
                <a:spcPts val="0"/>
              </a:spcBef>
              <a:spcAft>
                <a:spcPts val="0"/>
              </a:spcAft>
              <a:buNone/>
            </a:pPr>
            <a:r>
              <a:rPr lang="fr" sz="1800">
                <a:solidFill>
                  <a:srgbClr val="FFFFFF"/>
                </a:solidFill>
              </a:rPr>
              <a:t>10 mars 2020</a:t>
            </a:r>
            <a:endParaRPr/>
          </a:p>
        </p:txBody>
      </p:sp>
      <p:sp>
        <p:nvSpPr>
          <p:cNvPr id="55" name="Google Shape;55;p13"/>
          <p:cNvSpPr txBox="1"/>
          <p:nvPr>
            <p:ph idx="1" type="subTitle"/>
          </p:nvPr>
        </p:nvSpPr>
        <p:spPr>
          <a:xfrm>
            <a:off x="311700" y="3029200"/>
            <a:ext cx="8520600" cy="16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800">
                <a:solidFill>
                  <a:srgbClr val="FFFFFF"/>
                </a:solidFill>
              </a:rPr>
              <a:t>“</a:t>
            </a:r>
            <a:r>
              <a:rPr lang="fr" sz="1800">
                <a:solidFill>
                  <a:srgbClr val="FFFFFF"/>
                </a:solidFill>
              </a:rPr>
              <a:t>GANs Trained by a Two Time-Scale Update Rule Converge to a </a:t>
            </a:r>
            <a:endParaRPr sz="1800">
              <a:solidFill>
                <a:srgbClr val="FFFFFF"/>
              </a:solidFill>
            </a:endParaRPr>
          </a:p>
          <a:p>
            <a:pPr indent="0" lvl="0" marL="0" rtl="0" algn="ctr">
              <a:spcBef>
                <a:spcPts val="0"/>
              </a:spcBef>
              <a:spcAft>
                <a:spcPts val="0"/>
              </a:spcAft>
              <a:buNone/>
            </a:pPr>
            <a:r>
              <a:rPr lang="fr" sz="1800">
                <a:solidFill>
                  <a:srgbClr val="FFFFFF"/>
                </a:solidFill>
              </a:rPr>
              <a:t>Local Nash Equilibrium”</a:t>
            </a:r>
            <a:endParaRPr sz="1800">
              <a:solidFill>
                <a:srgbClr val="FFFFFF"/>
              </a:solidFill>
            </a:endParaRPr>
          </a:p>
          <a:p>
            <a:pPr indent="0" lvl="0" marL="0" rtl="0" algn="ctr">
              <a:spcBef>
                <a:spcPts val="0"/>
              </a:spcBef>
              <a:spcAft>
                <a:spcPts val="0"/>
              </a:spcAft>
              <a:buNone/>
            </a:pPr>
            <a:r>
              <a:t/>
            </a:r>
            <a:endParaRPr sz="1800">
              <a:solidFill>
                <a:srgbClr val="FFFFFF"/>
              </a:solidFill>
            </a:endParaRPr>
          </a:p>
          <a:p>
            <a:pPr indent="0" lvl="0" marL="0" rtl="0" algn="ctr">
              <a:spcBef>
                <a:spcPts val="0"/>
              </a:spcBef>
              <a:spcAft>
                <a:spcPts val="0"/>
              </a:spcAft>
              <a:buNone/>
            </a:pPr>
            <a:r>
              <a:rPr lang="fr" sz="1800">
                <a:solidFill>
                  <a:srgbClr val="FFFFFF"/>
                </a:solidFill>
              </a:rPr>
              <a:t>“Pros and Cons of GAN Evaluation Measures”</a:t>
            </a:r>
            <a:endParaRPr sz="1800">
              <a:solidFill>
                <a:srgbClr val="FFFFFF"/>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116" name="Google Shape;116;p22"/>
          <p:cNvSpPr txBox="1"/>
          <p:nvPr>
            <p:ph idx="2" type="body"/>
          </p:nvPr>
        </p:nvSpPr>
        <p:spPr>
          <a:xfrm>
            <a:off x="4939500" y="724200"/>
            <a:ext cx="41025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Évaluation manuelle du générateur GAN</a:t>
            </a:r>
            <a:endParaRPr/>
          </a:p>
          <a:p>
            <a:pPr indent="-342900" lvl="0" marL="457200" rtl="0" algn="l">
              <a:spcBef>
                <a:spcPts val="1600"/>
              </a:spcBef>
              <a:spcAft>
                <a:spcPts val="0"/>
              </a:spcAft>
              <a:buSzPts val="1800"/>
              <a:buChar char="●"/>
            </a:pPr>
            <a:r>
              <a:rPr lang="fr"/>
              <a:t>Évaluation quantitative du générateur GAN</a:t>
            </a:r>
            <a:endParaRPr/>
          </a:p>
          <a:p>
            <a:pPr indent="-342900" lvl="0" marL="457200" rtl="0" algn="l">
              <a:spcBef>
                <a:spcPts val="1600"/>
              </a:spcBef>
              <a:spcAft>
                <a:spcPts val="0"/>
              </a:spcAft>
              <a:buSzPts val="1800"/>
              <a:buChar char="●"/>
            </a:pPr>
            <a:r>
              <a:rPr lang="fr"/>
              <a:t>Inception Score (IS)</a:t>
            </a:r>
            <a:endParaRPr/>
          </a:p>
          <a:p>
            <a:pPr indent="-381000" lvl="0" marL="457200" rtl="0" algn="l">
              <a:spcBef>
                <a:spcPts val="1600"/>
              </a:spcBef>
              <a:spcAft>
                <a:spcPts val="0"/>
              </a:spcAft>
              <a:buSzPts val="2400"/>
              <a:buChar char="●"/>
            </a:pPr>
            <a:r>
              <a:rPr b="1" lang="fr" sz="2400"/>
              <a:t>Frechet Inception Distance (FID)</a:t>
            </a:r>
            <a:endParaRPr b="1" sz="2400"/>
          </a:p>
          <a:p>
            <a:pPr indent="-342900" lvl="0" marL="457200" rtl="0" algn="l">
              <a:spcBef>
                <a:spcPts val="1600"/>
              </a:spcBef>
              <a:spcAft>
                <a:spcPts val="1600"/>
              </a:spcAft>
              <a:buSzPts val="1800"/>
              <a:buChar char="●"/>
            </a:pPr>
            <a:r>
              <a:rPr lang="fr"/>
              <a:t>implémentation et résultats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fr" sz="3000"/>
              <a:t>Frechet Inception Distance (FID)</a:t>
            </a:r>
            <a:endParaRPr sz="3000"/>
          </a:p>
        </p:txBody>
      </p:sp>
      <p:sp>
        <p:nvSpPr>
          <p:cNvPr id="122" name="Google Shape;122;p23"/>
          <p:cNvSpPr txBox="1"/>
          <p:nvPr>
            <p:ph idx="1" type="body"/>
          </p:nvPr>
        </p:nvSpPr>
        <p:spPr>
          <a:xfrm>
            <a:off x="235500" y="847675"/>
            <a:ext cx="39999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FFFFFF"/>
                </a:solidFill>
              </a:rPr>
              <a:t>Dans FID, nous utilisons le réseau Inception pour </a:t>
            </a:r>
            <a:r>
              <a:rPr lang="fr" sz="1600">
                <a:solidFill>
                  <a:srgbClr val="FFFFFF"/>
                </a:solidFill>
                <a:highlight>
                  <a:srgbClr val="FF0000"/>
                </a:highlight>
              </a:rPr>
              <a:t>extraire des caractéristiques (features)</a:t>
            </a:r>
            <a:r>
              <a:rPr lang="fr" sz="1600">
                <a:solidFill>
                  <a:srgbClr val="FFFFFF"/>
                </a:solidFill>
              </a:rPr>
              <a:t> d'une couche intermédiaire </a:t>
            </a:r>
            <a:r>
              <a:rPr lang="fr" sz="1600">
                <a:solidFill>
                  <a:srgbClr val="FFFFFF"/>
                </a:solidFill>
                <a:highlight>
                  <a:srgbClr val="FF0000"/>
                </a:highlight>
              </a:rPr>
              <a:t>(avant final)</a:t>
            </a:r>
            <a:r>
              <a:rPr lang="fr" sz="1600">
                <a:solidFill>
                  <a:srgbClr val="FFFFFF"/>
                </a:solidFill>
              </a:rPr>
              <a:t>.</a:t>
            </a:r>
            <a:endParaRPr sz="1600">
              <a:solidFill>
                <a:srgbClr val="FFFFFF"/>
              </a:solidFill>
            </a:endParaRPr>
          </a:p>
          <a:p>
            <a:pPr indent="0" lvl="0" marL="0" rtl="0" algn="l">
              <a:spcBef>
                <a:spcPts val="1600"/>
              </a:spcBef>
              <a:spcAft>
                <a:spcPts val="0"/>
              </a:spcAft>
              <a:buNone/>
            </a:pPr>
            <a:r>
              <a:rPr lang="fr" sz="1600">
                <a:solidFill>
                  <a:srgbClr val="FFFFFF"/>
                </a:solidFill>
              </a:rPr>
              <a:t>Ensuite, nous modélisons la distribution des données pour ces entités en utilisant une </a:t>
            </a:r>
            <a:r>
              <a:rPr lang="fr" sz="1600">
                <a:solidFill>
                  <a:srgbClr val="FFFFFF"/>
                </a:solidFill>
                <a:highlight>
                  <a:srgbClr val="FF0000"/>
                </a:highlight>
              </a:rPr>
              <a:t>distribution gaussienne</a:t>
            </a:r>
            <a:r>
              <a:rPr lang="fr" sz="1600">
                <a:solidFill>
                  <a:srgbClr val="FFFFFF"/>
                </a:solidFill>
              </a:rPr>
              <a:t> multivariée avec µ moyenne et covariance Σ.</a:t>
            </a:r>
            <a:endParaRPr sz="1600">
              <a:solidFill>
                <a:srgbClr val="FFFFFF"/>
              </a:solidFill>
            </a:endParaRPr>
          </a:p>
          <a:p>
            <a:pPr indent="0" lvl="0" marL="0" rtl="0" algn="l">
              <a:spcBef>
                <a:spcPts val="1600"/>
              </a:spcBef>
              <a:spcAft>
                <a:spcPts val="1600"/>
              </a:spcAft>
              <a:buNone/>
            </a:pPr>
            <a:r>
              <a:rPr lang="fr" sz="1600">
                <a:solidFill>
                  <a:srgbClr val="FFFFFF"/>
                </a:solidFill>
              </a:rPr>
              <a:t>La différence entre deux gaussiennes (images synthétisées et images réelles) est mesurée par la </a:t>
            </a:r>
            <a:r>
              <a:rPr lang="fr" sz="1600">
                <a:solidFill>
                  <a:srgbClr val="FFFFFF"/>
                </a:solidFill>
                <a:highlight>
                  <a:srgbClr val="FF0000"/>
                </a:highlight>
              </a:rPr>
              <a:t>distance de </a:t>
            </a:r>
            <a:r>
              <a:rPr lang="fr" sz="1600">
                <a:solidFill>
                  <a:srgbClr val="FFFFFF"/>
                </a:solidFill>
                <a:highlight>
                  <a:srgbClr val="FF0000"/>
                </a:highlight>
              </a:rPr>
              <a:t>Fréchet</a:t>
            </a:r>
            <a:r>
              <a:rPr lang="fr" sz="1600">
                <a:solidFill>
                  <a:srgbClr val="FFFFFF"/>
                </a:solidFill>
                <a:highlight>
                  <a:srgbClr val="FF0000"/>
                </a:highlight>
              </a:rPr>
              <a:t> </a:t>
            </a:r>
            <a:r>
              <a:rPr lang="fr" sz="1600">
                <a:solidFill>
                  <a:srgbClr val="FFFFFF"/>
                </a:solidFill>
              </a:rPr>
              <a:t>également connue sous le nom de </a:t>
            </a:r>
            <a:r>
              <a:rPr lang="fr" sz="1600">
                <a:solidFill>
                  <a:srgbClr val="FFFFFF"/>
                </a:solidFill>
                <a:highlight>
                  <a:srgbClr val="FF0000"/>
                </a:highlight>
              </a:rPr>
              <a:t>distance de Wasserstein-2</a:t>
            </a:r>
            <a:r>
              <a:rPr lang="fr" sz="1600">
                <a:solidFill>
                  <a:srgbClr val="FFFFFF"/>
                </a:solidFill>
              </a:rPr>
              <a:t>.</a:t>
            </a:r>
            <a:endParaRPr sz="1600">
              <a:solidFill>
                <a:srgbClr val="FFFFFF"/>
              </a:solidFill>
            </a:endParaRPr>
          </a:p>
        </p:txBody>
      </p:sp>
      <p:pic>
        <p:nvPicPr>
          <p:cNvPr id="123" name="Google Shape;123;p23"/>
          <p:cNvPicPr preferRelativeResize="0"/>
          <p:nvPr/>
        </p:nvPicPr>
        <p:blipFill>
          <a:blip r:embed="rId3">
            <a:alphaModFix/>
          </a:blip>
          <a:stretch>
            <a:fillRect/>
          </a:stretch>
        </p:blipFill>
        <p:spPr>
          <a:xfrm>
            <a:off x="4235400" y="923875"/>
            <a:ext cx="4596901" cy="3059900"/>
          </a:xfrm>
          <a:prstGeom prst="rect">
            <a:avLst/>
          </a:prstGeom>
          <a:noFill/>
          <a:ln>
            <a:noFill/>
          </a:ln>
        </p:spPr>
      </p:pic>
      <p:pic>
        <p:nvPicPr>
          <p:cNvPr id="124" name="Google Shape;124;p23"/>
          <p:cNvPicPr preferRelativeResize="0"/>
          <p:nvPr/>
        </p:nvPicPr>
        <p:blipFill rotWithShape="1">
          <a:blip r:embed="rId4">
            <a:alphaModFix/>
          </a:blip>
          <a:srcRect b="-17384" l="16991" r="19180" t="0"/>
          <a:stretch/>
        </p:blipFill>
        <p:spPr>
          <a:xfrm>
            <a:off x="4235400" y="4329675"/>
            <a:ext cx="4596899"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0" name="Google Shape;130;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4"/>
          <p:cNvPicPr preferRelativeResize="0"/>
          <p:nvPr/>
        </p:nvPicPr>
        <p:blipFill>
          <a:blip r:embed="rId3">
            <a:alphaModFix/>
          </a:blip>
          <a:stretch>
            <a:fillRect/>
          </a:stretch>
        </p:blipFill>
        <p:spPr>
          <a:xfrm>
            <a:off x="4582350" y="1152475"/>
            <a:ext cx="4485451" cy="3726675"/>
          </a:xfrm>
          <a:prstGeom prst="rect">
            <a:avLst/>
          </a:prstGeom>
          <a:noFill/>
          <a:ln>
            <a:noFill/>
          </a:ln>
        </p:spPr>
      </p:pic>
      <p:pic>
        <p:nvPicPr>
          <p:cNvPr id="132" name="Google Shape;132;p24"/>
          <p:cNvPicPr preferRelativeResize="0"/>
          <p:nvPr/>
        </p:nvPicPr>
        <p:blipFill>
          <a:blip r:embed="rId4">
            <a:alphaModFix/>
          </a:blip>
          <a:stretch>
            <a:fillRect/>
          </a:stretch>
        </p:blipFill>
        <p:spPr>
          <a:xfrm>
            <a:off x="76200" y="1152475"/>
            <a:ext cx="4485450" cy="3726675"/>
          </a:xfrm>
          <a:prstGeom prst="rect">
            <a:avLst/>
          </a:prstGeom>
          <a:noFill/>
          <a:ln>
            <a:noFill/>
          </a:ln>
        </p:spPr>
      </p:pic>
      <p:sp>
        <p:nvSpPr>
          <p:cNvPr id="133" name="Google Shape;133;p24"/>
          <p:cNvSpPr txBox="1"/>
          <p:nvPr>
            <p:ph type="title"/>
          </p:nvPr>
        </p:nvSpPr>
        <p:spPr>
          <a:xfrm>
            <a:off x="235500" y="3688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fr" sz="3000"/>
              <a:t>Frechet Inception Distance (FID)</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3000"/>
              <a:t>Frechet Inception Distance (FID)</a:t>
            </a:r>
            <a:endParaRPr sz="3000"/>
          </a:p>
          <a:p>
            <a:pPr indent="0" lvl="0" marL="0" rtl="0" algn="l">
              <a:spcBef>
                <a:spcPts val="1600"/>
              </a:spcBef>
              <a:spcAft>
                <a:spcPts val="0"/>
              </a:spcAft>
              <a:buNone/>
            </a:pPr>
            <a:r>
              <a:t/>
            </a:r>
            <a:endParaRPr/>
          </a:p>
        </p:txBody>
      </p:sp>
      <p:sp>
        <p:nvSpPr>
          <p:cNvPr id="139" name="Google Shape;139;p25"/>
          <p:cNvSpPr txBox="1"/>
          <p:nvPr>
            <p:ph idx="1" type="body"/>
          </p:nvPr>
        </p:nvSpPr>
        <p:spPr>
          <a:xfrm>
            <a:off x="311700" y="1152475"/>
            <a:ext cx="342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800">
                <a:solidFill>
                  <a:srgbClr val="FFFFFF"/>
                </a:solidFill>
              </a:rPr>
              <a:t>Le FID est sensible à l'effondrement du mode (la distance augmente avec les modes manquants).</a:t>
            </a:r>
            <a:endParaRPr sz="1800">
              <a:solidFill>
                <a:srgbClr val="FFFFFF"/>
              </a:solidFill>
            </a:endParaRPr>
          </a:p>
        </p:txBody>
      </p:sp>
      <p:sp>
        <p:nvSpPr>
          <p:cNvPr id="140" name="Google Shape;140;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5"/>
          <p:cNvPicPr preferRelativeResize="0"/>
          <p:nvPr/>
        </p:nvPicPr>
        <p:blipFill rotWithShape="1">
          <a:blip r:embed="rId3">
            <a:alphaModFix/>
          </a:blip>
          <a:srcRect b="0" l="12270" r="10407" t="0"/>
          <a:stretch/>
        </p:blipFill>
        <p:spPr>
          <a:xfrm>
            <a:off x="3735000" y="1152475"/>
            <a:ext cx="509730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3000"/>
              <a:t>Frechet Inception Distance (FID)</a:t>
            </a:r>
            <a:endParaRPr sz="3000"/>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sp>
        <p:nvSpPr>
          <p:cNvPr id="147" name="Google Shape;147;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FFFF"/>
                </a:solidFill>
              </a:rPr>
              <a:t>FID et IS sont basés sur l'extraction de caractéristiques (la présence ou l'absence de caractéristiques). Un générateur aura donc le même score même si la relation spatiale n'est pas maintenue.</a:t>
            </a:r>
            <a:endParaRPr sz="1800">
              <a:solidFill>
                <a:srgbClr val="FFFFFF"/>
              </a:solidFill>
            </a:endParaRPr>
          </a:p>
          <a:p>
            <a:pPr indent="0" lvl="0" marL="0" rtl="0" algn="l">
              <a:spcBef>
                <a:spcPts val="1600"/>
              </a:spcBef>
              <a:spcAft>
                <a:spcPts val="1600"/>
              </a:spcAft>
              <a:buNone/>
            </a:pPr>
            <a:r>
              <a:rPr lang="fr" sz="1800">
                <a:solidFill>
                  <a:srgbClr val="FFFFFF"/>
                </a:solidFill>
              </a:rPr>
              <a:t>En plus du problème du classifieur.</a:t>
            </a:r>
            <a:endParaRPr sz="1800">
              <a:solidFill>
                <a:srgbClr val="FFFFFF"/>
              </a:solidFill>
            </a:endParaRPr>
          </a:p>
        </p:txBody>
      </p:sp>
      <p:sp>
        <p:nvSpPr>
          <p:cNvPr id="148" name="Google Shape;148;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6"/>
          <p:cNvPicPr preferRelativeResize="0"/>
          <p:nvPr/>
        </p:nvPicPr>
        <p:blipFill rotWithShape="1">
          <a:blip r:embed="rId3">
            <a:alphaModFix/>
          </a:blip>
          <a:srcRect b="0" l="35853" r="33831" t="0"/>
          <a:stretch/>
        </p:blipFill>
        <p:spPr>
          <a:xfrm>
            <a:off x="4832400" y="1152475"/>
            <a:ext cx="3999899"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155" name="Google Shape;155;p27"/>
          <p:cNvSpPr txBox="1"/>
          <p:nvPr>
            <p:ph idx="2" type="body"/>
          </p:nvPr>
        </p:nvSpPr>
        <p:spPr>
          <a:xfrm>
            <a:off x="4939500" y="724200"/>
            <a:ext cx="41025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Évaluation manuelle du générateur GAN</a:t>
            </a:r>
            <a:endParaRPr/>
          </a:p>
          <a:p>
            <a:pPr indent="-342900" lvl="0" marL="457200" rtl="0" algn="l">
              <a:spcBef>
                <a:spcPts val="1600"/>
              </a:spcBef>
              <a:spcAft>
                <a:spcPts val="0"/>
              </a:spcAft>
              <a:buSzPts val="1800"/>
              <a:buChar char="●"/>
            </a:pPr>
            <a:r>
              <a:rPr lang="fr"/>
              <a:t>Évaluation quantitative du générateur GAN</a:t>
            </a:r>
            <a:endParaRPr/>
          </a:p>
          <a:p>
            <a:pPr indent="-342900" lvl="0" marL="457200" rtl="0" algn="l">
              <a:spcBef>
                <a:spcPts val="1600"/>
              </a:spcBef>
              <a:spcAft>
                <a:spcPts val="0"/>
              </a:spcAft>
              <a:buSzPts val="1800"/>
              <a:buChar char="●"/>
            </a:pPr>
            <a:r>
              <a:rPr lang="fr"/>
              <a:t>Inception Score (IS)</a:t>
            </a:r>
            <a:endParaRPr/>
          </a:p>
          <a:p>
            <a:pPr indent="-342900" lvl="0" marL="457200" rtl="0" algn="l">
              <a:spcBef>
                <a:spcPts val="1600"/>
              </a:spcBef>
              <a:spcAft>
                <a:spcPts val="0"/>
              </a:spcAft>
              <a:buSzPts val="1800"/>
              <a:buChar char="●"/>
            </a:pPr>
            <a:r>
              <a:rPr lang="fr"/>
              <a:t>Frechet Inception Distance (FID)</a:t>
            </a:r>
            <a:endParaRPr/>
          </a:p>
          <a:p>
            <a:pPr indent="-381000" lvl="0" marL="457200" rtl="0" algn="l">
              <a:spcBef>
                <a:spcPts val="1600"/>
              </a:spcBef>
              <a:spcAft>
                <a:spcPts val="1600"/>
              </a:spcAft>
              <a:buSzPts val="2400"/>
              <a:buChar char="●"/>
            </a:pPr>
            <a:r>
              <a:rPr b="1" lang="fr" sz="2400"/>
              <a:t>implémentation et résultats</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FID sur un WGAN</a:t>
            </a:r>
            <a:endParaRPr/>
          </a:p>
        </p:txBody>
      </p:sp>
      <p:sp>
        <p:nvSpPr>
          <p:cNvPr id="161" name="Google Shape;161;p2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400">
              <a:solidFill>
                <a:srgbClr val="FFFFFF"/>
              </a:solidFill>
            </a:endParaRPr>
          </a:p>
        </p:txBody>
      </p:sp>
      <p:pic>
        <p:nvPicPr>
          <p:cNvPr id="162" name="Google Shape;162;p28"/>
          <p:cNvPicPr preferRelativeResize="0"/>
          <p:nvPr/>
        </p:nvPicPr>
        <p:blipFill>
          <a:blip r:embed="rId3">
            <a:alphaModFix/>
          </a:blip>
          <a:stretch>
            <a:fillRect/>
          </a:stretch>
        </p:blipFill>
        <p:spPr>
          <a:xfrm>
            <a:off x="311700" y="1152475"/>
            <a:ext cx="4375200" cy="3416400"/>
          </a:xfrm>
          <a:prstGeom prst="rect">
            <a:avLst/>
          </a:prstGeom>
          <a:noFill/>
          <a:ln>
            <a:noFill/>
          </a:ln>
        </p:spPr>
      </p:pic>
      <p:pic>
        <p:nvPicPr>
          <p:cNvPr id="163" name="Google Shape;163;p28"/>
          <p:cNvPicPr preferRelativeResize="0"/>
          <p:nvPr/>
        </p:nvPicPr>
        <p:blipFill>
          <a:blip r:embed="rId4">
            <a:alphaModFix/>
          </a:blip>
          <a:stretch>
            <a:fillRect/>
          </a:stretch>
        </p:blipFill>
        <p:spPr>
          <a:xfrm>
            <a:off x="4832400" y="1152475"/>
            <a:ext cx="3999900" cy="3416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61" name="Google Shape;61;p14"/>
          <p:cNvSpPr txBox="1"/>
          <p:nvPr>
            <p:ph idx="2" type="body"/>
          </p:nvPr>
        </p:nvSpPr>
        <p:spPr>
          <a:xfrm>
            <a:off x="4939500" y="724200"/>
            <a:ext cx="41025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b="1" lang="fr" sz="2400"/>
              <a:t>Évaluation manuelle du générateur GAN</a:t>
            </a:r>
            <a:endParaRPr b="1" sz="2400"/>
          </a:p>
          <a:p>
            <a:pPr indent="-342900" lvl="0" marL="457200" rtl="0" algn="l">
              <a:spcBef>
                <a:spcPts val="1600"/>
              </a:spcBef>
              <a:spcAft>
                <a:spcPts val="0"/>
              </a:spcAft>
              <a:buSzPts val="1800"/>
              <a:buChar char="●"/>
            </a:pPr>
            <a:r>
              <a:rPr lang="fr"/>
              <a:t>Évaluation quantitative du générateur GAN</a:t>
            </a:r>
            <a:endParaRPr/>
          </a:p>
          <a:p>
            <a:pPr indent="-342900" lvl="0" marL="457200" rtl="0" algn="l">
              <a:spcBef>
                <a:spcPts val="1600"/>
              </a:spcBef>
              <a:spcAft>
                <a:spcPts val="0"/>
              </a:spcAft>
              <a:buSzPts val="1800"/>
              <a:buChar char="●"/>
            </a:pPr>
            <a:r>
              <a:rPr lang="fr"/>
              <a:t>Inception Score (IS)</a:t>
            </a:r>
            <a:endParaRPr/>
          </a:p>
          <a:p>
            <a:pPr indent="-355600" lvl="0" marL="457200" rtl="0" algn="l">
              <a:spcBef>
                <a:spcPts val="1600"/>
              </a:spcBef>
              <a:spcAft>
                <a:spcPts val="0"/>
              </a:spcAft>
              <a:buSzPts val="2000"/>
              <a:buChar char="●"/>
            </a:pPr>
            <a:r>
              <a:rPr lang="fr"/>
              <a:t>Frechet Inception Distance (FID)</a:t>
            </a:r>
            <a:endParaRPr/>
          </a:p>
          <a:p>
            <a:pPr indent="-342900" lvl="0" marL="457200" rtl="0" algn="l">
              <a:spcBef>
                <a:spcPts val="1600"/>
              </a:spcBef>
              <a:spcAft>
                <a:spcPts val="1600"/>
              </a:spcAft>
              <a:buSzPts val="1800"/>
              <a:buChar char="●"/>
            </a:pPr>
            <a:r>
              <a:rPr lang="fr"/>
              <a:t>implémentation et résultats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3644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3000"/>
              <a:t>Évaluation manuelle du générateur GAN</a:t>
            </a:r>
            <a:endParaRPr b="1" sz="3000"/>
          </a:p>
          <a:p>
            <a:pPr indent="0" lvl="0" marL="0" rtl="0" algn="l">
              <a:spcBef>
                <a:spcPts val="1600"/>
              </a:spcBef>
              <a:spcAft>
                <a:spcPts val="0"/>
              </a:spcAft>
              <a:buNone/>
            </a:pPr>
            <a:r>
              <a:t/>
            </a:r>
            <a:endParaRPr/>
          </a:p>
        </p:txBody>
      </p:sp>
      <p:sp>
        <p:nvSpPr>
          <p:cNvPr id="67" name="Google Shape;67;p15"/>
          <p:cNvSpPr txBox="1"/>
          <p:nvPr>
            <p:ph idx="1" type="body"/>
          </p:nvPr>
        </p:nvSpPr>
        <p:spPr>
          <a:xfrm>
            <a:off x="311700" y="1152475"/>
            <a:ext cx="3999900" cy="383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700">
                <a:solidFill>
                  <a:srgbClr val="FFFFFF"/>
                </a:solidFill>
              </a:rPr>
              <a:t>Bien que l'inspection manuelle soit la méthode d'évaluation de modèles la plus simple, elle présente de nombreuses limites, notamment: </a:t>
            </a:r>
            <a:endParaRPr sz="1700">
              <a:solidFill>
                <a:srgbClr val="FFFFFF"/>
              </a:solidFill>
            </a:endParaRPr>
          </a:p>
          <a:p>
            <a:pPr indent="-336550" lvl="0" marL="457200" rtl="0" algn="l">
              <a:lnSpc>
                <a:spcPct val="100000"/>
              </a:lnSpc>
              <a:spcBef>
                <a:spcPts val="1600"/>
              </a:spcBef>
              <a:spcAft>
                <a:spcPts val="0"/>
              </a:spcAft>
              <a:buClr>
                <a:srgbClr val="FFFFFF"/>
              </a:buClr>
              <a:buSzPts val="1700"/>
              <a:buChar char="●"/>
            </a:pPr>
            <a:r>
              <a:rPr lang="fr" sz="1700">
                <a:solidFill>
                  <a:srgbClr val="FFFFFF"/>
                </a:solidFill>
                <a:highlight>
                  <a:srgbClr val="FF0000"/>
                </a:highlight>
              </a:rPr>
              <a:t>Subjective</a:t>
            </a:r>
            <a:r>
              <a:rPr lang="fr" sz="1700">
                <a:solidFill>
                  <a:srgbClr val="FFFFFF"/>
                </a:solidFill>
              </a:rPr>
              <a:t> (biais de l'examinateur concernant le modèle, sa configuration et l'objectif du projet)</a:t>
            </a:r>
            <a:endParaRPr sz="1700">
              <a:solidFill>
                <a:srgbClr val="FFFFFF"/>
              </a:solidFill>
            </a:endParaRPr>
          </a:p>
          <a:p>
            <a:pPr indent="-336550" lvl="0" marL="457200" rtl="0" algn="l">
              <a:lnSpc>
                <a:spcPct val="100000"/>
              </a:lnSpc>
              <a:spcBef>
                <a:spcPts val="0"/>
              </a:spcBef>
              <a:spcAft>
                <a:spcPts val="0"/>
              </a:spcAft>
              <a:buClr>
                <a:srgbClr val="FFFFFF"/>
              </a:buClr>
              <a:buSzPts val="1700"/>
              <a:buChar char="●"/>
            </a:pPr>
            <a:r>
              <a:rPr lang="fr" sz="1700">
                <a:solidFill>
                  <a:srgbClr val="FFFFFF"/>
                </a:solidFill>
              </a:rPr>
              <a:t>Nécessite de savoir </a:t>
            </a:r>
            <a:r>
              <a:rPr lang="fr" sz="1700">
                <a:solidFill>
                  <a:srgbClr val="FFFFFF"/>
                </a:solidFill>
                <a:highlight>
                  <a:srgbClr val="FF0000"/>
                </a:highlight>
              </a:rPr>
              <a:t>ce qui est réaliste et ce qui ne l'est pas</a:t>
            </a:r>
            <a:r>
              <a:rPr lang="fr" sz="1700">
                <a:solidFill>
                  <a:srgbClr val="FFFFFF"/>
                </a:solidFill>
              </a:rPr>
              <a:t> (spectrogrammes) </a:t>
            </a:r>
            <a:endParaRPr sz="1700">
              <a:solidFill>
                <a:srgbClr val="FFFFFF"/>
              </a:solidFill>
            </a:endParaRPr>
          </a:p>
          <a:p>
            <a:pPr indent="-336550" lvl="0" marL="457200" rtl="0" algn="l">
              <a:lnSpc>
                <a:spcPct val="100000"/>
              </a:lnSpc>
              <a:spcBef>
                <a:spcPts val="0"/>
              </a:spcBef>
              <a:spcAft>
                <a:spcPts val="0"/>
              </a:spcAft>
              <a:buClr>
                <a:srgbClr val="FFFFFF"/>
              </a:buClr>
              <a:buSzPts val="1700"/>
              <a:buChar char="●"/>
            </a:pPr>
            <a:r>
              <a:rPr lang="fr" sz="1700">
                <a:solidFill>
                  <a:srgbClr val="FFFFFF"/>
                </a:solidFill>
              </a:rPr>
              <a:t>Limitée au nombre d'images pouvant être revues dans un </a:t>
            </a:r>
            <a:r>
              <a:rPr lang="fr" sz="1700">
                <a:solidFill>
                  <a:srgbClr val="FFFFFF"/>
                </a:solidFill>
                <a:highlight>
                  <a:srgbClr val="FF0000"/>
                </a:highlight>
              </a:rPr>
              <a:t>délai raisonnable</a:t>
            </a:r>
            <a:r>
              <a:rPr lang="fr" sz="1700">
                <a:solidFill>
                  <a:srgbClr val="FFFFFF"/>
                </a:solidFill>
              </a:rPr>
              <a:t>.</a:t>
            </a:r>
            <a:endParaRPr sz="1700">
              <a:solidFill>
                <a:srgbClr val="FFFFFF"/>
              </a:solidFill>
            </a:endParaRPr>
          </a:p>
        </p:txBody>
      </p:sp>
      <p:sp>
        <p:nvSpPr>
          <p:cNvPr id="68" name="Google Shape;68;p15"/>
          <p:cNvSpPr txBox="1"/>
          <p:nvPr>
            <p:ph idx="2" type="body"/>
          </p:nvPr>
        </p:nvSpPr>
        <p:spPr>
          <a:xfrm>
            <a:off x="4624125" y="1304875"/>
            <a:ext cx="413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rgbClr val="FFFFFF"/>
                </a:solidFill>
              </a:rPr>
              <a:t>Qualitative GAN Generator Evaluation:</a:t>
            </a:r>
            <a:endParaRPr sz="1800">
              <a:solidFill>
                <a:srgbClr val="FFFFFF"/>
              </a:solidFill>
            </a:endParaRPr>
          </a:p>
          <a:p>
            <a:pPr indent="-342900" lvl="0" marL="457200" rtl="0" algn="l">
              <a:spcBef>
                <a:spcPts val="1600"/>
              </a:spcBef>
              <a:spcAft>
                <a:spcPts val="0"/>
              </a:spcAft>
              <a:buClr>
                <a:srgbClr val="FFFFFF"/>
              </a:buClr>
              <a:buSzPts val="1800"/>
              <a:buChar char="●"/>
            </a:pPr>
            <a:r>
              <a:rPr lang="fr" sz="1800">
                <a:solidFill>
                  <a:srgbClr val="FFFFFF"/>
                </a:solidFill>
              </a:rPr>
              <a:t>Nearest Neighbors. </a:t>
            </a:r>
            <a:endParaRPr sz="1800">
              <a:solidFill>
                <a:srgbClr val="FFFFFF"/>
              </a:solidFill>
            </a:endParaRPr>
          </a:p>
          <a:p>
            <a:pPr indent="-342900" lvl="0" marL="457200" rtl="0" algn="l">
              <a:spcBef>
                <a:spcPts val="0"/>
              </a:spcBef>
              <a:spcAft>
                <a:spcPts val="0"/>
              </a:spcAft>
              <a:buClr>
                <a:srgbClr val="FFFFFF"/>
              </a:buClr>
              <a:buSzPts val="1800"/>
              <a:buChar char="●"/>
            </a:pPr>
            <a:r>
              <a:rPr lang="fr" sz="1800">
                <a:solidFill>
                  <a:srgbClr val="FFFFFF"/>
                </a:solidFill>
              </a:rPr>
              <a:t>Rapid Scene Categorization. </a:t>
            </a:r>
            <a:endParaRPr sz="1800">
              <a:solidFill>
                <a:srgbClr val="FFFFFF"/>
              </a:solidFill>
            </a:endParaRPr>
          </a:p>
          <a:p>
            <a:pPr indent="-342900" lvl="0" marL="457200" rtl="0" algn="l">
              <a:spcBef>
                <a:spcPts val="0"/>
              </a:spcBef>
              <a:spcAft>
                <a:spcPts val="0"/>
              </a:spcAft>
              <a:buClr>
                <a:srgbClr val="FFFFFF"/>
              </a:buClr>
              <a:buSzPts val="1800"/>
              <a:buChar char="●"/>
            </a:pPr>
            <a:r>
              <a:rPr lang="fr" sz="1800">
                <a:solidFill>
                  <a:srgbClr val="FFFFFF"/>
                </a:solidFill>
              </a:rPr>
              <a:t>Rating and Preference Judgment. </a:t>
            </a:r>
            <a:endParaRPr sz="1800">
              <a:solidFill>
                <a:srgbClr val="FFFFFF"/>
              </a:solidFill>
            </a:endParaRPr>
          </a:p>
          <a:p>
            <a:pPr indent="-342900" lvl="0" marL="457200" rtl="0" algn="l">
              <a:spcBef>
                <a:spcPts val="0"/>
              </a:spcBef>
              <a:spcAft>
                <a:spcPts val="0"/>
              </a:spcAft>
              <a:buClr>
                <a:srgbClr val="FFFFFF"/>
              </a:buClr>
              <a:buSzPts val="1800"/>
              <a:buChar char="●"/>
            </a:pPr>
            <a:r>
              <a:rPr lang="fr" sz="1800">
                <a:solidFill>
                  <a:srgbClr val="FFFFFF"/>
                </a:solidFill>
              </a:rPr>
              <a:t>Evaluating Mode Drop and Mode Collapse. </a:t>
            </a:r>
            <a:endParaRPr sz="1800">
              <a:solidFill>
                <a:srgbClr val="FFFFFF"/>
              </a:solidFill>
            </a:endParaRPr>
          </a:p>
          <a:p>
            <a:pPr indent="-342900" lvl="0" marL="457200" rtl="0" algn="l">
              <a:spcBef>
                <a:spcPts val="0"/>
              </a:spcBef>
              <a:spcAft>
                <a:spcPts val="0"/>
              </a:spcAft>
              <a:buClr>
                <a:srgbClr val="FFFFFF"/>
              </a:buClr>
              <a:buSzPts val="1800"/>
              <a:buChar char="●"/>
            </a:pPr>
            <a:r>
              <a:rPr lang="fr" sz="1800">
                <a:solidFill>
                  <a:srgbClr val="FFFFFF"/>
                </a:solidFill>
              </a:rPr>
              <a:t>Investigating and Visualizing the Internals of Networks.</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74" name="Google Shape;74;p16"/>
          <p:cNvSpPr txBox="1"/>
          <p:nvPr>
            <p:ph idx="2" type="body"/>
          </p:nvPr>
        </p:nvSpPr>
        <p:spPr>
          <a:xfrm>
            <a:off x="4939500" y="724200"/>
            <a:ext cx="41025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Évaluation manuelle du générateur GAN</a:t>
            </a:r>
            <a:endParaRPr/>
          </a:p>
          <a:p>
            <a:pPr indent="-381000" lvl="0" marL="457200" rtl="0" algn="l">
              <a:spcBef>
                <a:spcPts val="1600"/>
              </a:spcBef>
              <a:spcAft>
                <a:spcPts val="0"/>
              </a:spcAft>
              <a:buSzPts val="2400"/>
              <a:buChar char="●"/>
            </a:pPr>
            <a:r>
              <a:rPr b="1" lang="fr" sz="2400"/>
              <a:t>Évaluation quantitative du générateur GAN</a:t>
            </a:r>
            <a:endParaRPr b="1" sz="2400"/>
          </a:p>
          <a:p>
            <a:pPr indent="-355600" lvl="0" marL="457200" rtl="0" algn="l">
              <a:spcBef>
                <a:spcPts val="1600"/>
              </a:spcBef>
              <a:spcAft>
                <a:spcPts val="0"/>
              </a:spcAft>
              <a:buSzPts val="2000"/>
              <a:buChar char="●"/>
            </a:pPr>
            <a:r>
              <a:rPr lang="fr" sz="2000"/>
              <a:t>Inception Score (IS)</a:t>
            </a:r>
            <a:endParaRPr sz="2000"/>
          </a:p>
          <a:p>
            <a:pPr indent="-342900" lvl="0" marL="457200" rtl="0" algn="l">
              <a:spcBef>
                <a:spcPts val="1600"/>
              </a:spcBef>
              <a:spcAft>
                <a:spcPts val="0"/>
              </a:spcAft>
              <a:buSzPts val="1800"/>
              <a:buChar char="●"/>
            </a:pPr>
            <a:r>
              <a:rPr lang="fr"/>
              <a:t>Frechet Inception Distance (FID)</a:t>
            </a:r>
            <a:endParaRPr/>
          </a:p>
          <a:p>
            <a:pPr indent="-342900" lvl="0" marL="457200" rtl="0" algn="l">
              <a:spcBef>
                <a:spcPts val="1600"/>
              </a:spcBef>
              <a:spcAft>
                <a:spcPts val="1600"/>
              </a:spcAft>
              <a:buSzPts val="1800"/>
              <a:buChar char="●"/>
            </a:pPr>
            <a:r>
              <a:rPr lang="fr"/>
              <a:t>implémentation et résultats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t>Évaluation quantitative du générateur GAN</a:t>
            </a:r>
            <a:endParaRPr b="1" sz="3000"/>
          </a:p>
        </p:txBody>
      </p:sp>
      <p:sp>
        <p:nvSpPr>
          <p:cNvPr id="80" name="Google Shape;8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Le document original (GAN de Goodfellow et al.) intitulé «Generative Adversarial Networks» a utilisé la méthode «Average Log-likelihood», également appelée </a:t>
            </a:r>
            <a:r>
              <a:rPr lang="fr">
                <a:solidFill>
                  <a:srgbClr val="FFFFFF"/>
                </a:solidFill>
                <a:highlight>
                  <a:srgbClr val="FF0000"/>
                </a:highlight>
              </a:rPr>
              <a:t>estimation du noyau</a:t>
            </a:r>
            <a:r>
              <a:rPr lang="fr">
                <a:solidFill>
                  <a:srgbClr val="FFFFFF"/>
                </a:solidFill>
              </a:rPr>
              <a:t> ou estimation de la </a:t>
            </a:r>
            <a:r>
              <a:rPr b="1" lang="fr">
                <a:solidFill>
                  <a:srgbClr val="FFFFFF"/>
                </a:solidFill>
                <a:highlight>
                  <a:srgbClr val="FF0000"/>
                </a:highlight>
              </a:rPr>
              <a:t>densité de Parzen</a:t>
            </a:r>
            <a:r>
              <a:rPr lang="fr">
                <a:solidFill>
                  <a:srgbClr val="FFFFFF"/>
                </a:solidFill>
              </a:rPr>
              <a:t>, pour résumer la qualité des images générées.</a:t>
            </a:r>
            <a:endParaRPr>
              <a:solidFill>
                <a:srgbClr val="FFFFFF"/>
              </a:solidFill>
            </a:endParaRPr>
          </a:p>
          <a:p>
            <a:pPr indent="0" lvl="0" marL="0" rtl="0" algn="l">
              <a:spcBef>
                <a:spcPts val="1600"/>
              </a:spcBef>
              <a:spcAft>
                <a:spcPts val="1600"/>
              </a:spcAft>
              <a:buNone/>
            </a:pPr>
            <a:r>
              <a:rPr lang="fr">
                <a:solidFill>
                  <a:srgbClr val="FFFFFF"/>
                </a:solidFill>
              </a:rPr>
              <a:t>C</a:t>
            </a:r>
            <a:r>
              <a:rPr lang="fr">
                <a:solidFill>
                  <a:srgbClr val="FFFFFF"/>
                </a:solidFill>
              </a:rPr>
              <a:t>onsiste à estimer dans quelle mesure le générateur capture la </a:t>
            </a:r>
            <a:r>
              <a:rPr lang="fr">
                <a:solidFill>
                  <a:srgbClr val="FFFFFF"/>
                </a:solidFill>
                <a:highlight>
                  <a:srgbClr val="FF0000"/>
                </a:highlight>
              </a:rPr>
              <a:t>distribution de probabilité des images </a:t>
            </a:r>
            <a:r>
              <a:rPr lang="fr">
                <a:solidFill>
                  <a:srgbClr val="FFFFFF"/>
                </a:solidFill>
              </a:rPr>
              <a:t>dans le domaine </a:t>
            </a:r>
            <a:r>
              <a:rPr lang="fr">
                <a:solidFill>
                  <a:srgbClr val="FFFFFF"/>
                </a:solidFill>
                <a:highlight>
                  <a:srgbClr val="FF0000"/>
                </a:highlight>
              </a:rPr>
              <a:t>(raw pixels)</a:t>
            </a:r>
            <a:r>
              <a:rPr lang="fr">
                <a:solidFill>
                  <a:srgbClr val="FFFFFF"/>
                </a:solidFill>
              </a:rPr>
              <a:t> et s'est généralement avéré peu efficace </a:t>
            </a:r>
            <a:r>
              <a:rPr lang="fr">
                <a:solidFill>
                  <a:srgbClr val="FFFFFF"/>
                </a:solidFill>
                <a:highlight>
                  <a:srgbClr val="FF0000"/>
                </a:highlight>
              </a:rPr>
              <a:t>(</a:t>
            </a:r>
            <a:r>
              <a:rPr lang="fr">
                <a:solidFill>
                  <a:srgbClr val="FFFFFF"/>
                </a:solidFill>
                <a:highlight>
                  <a:srgbClr val="FF0000"/>
                </a:highlight>
              </a:rPr>
              <a:t>fidélité visuelle</a:t>
            </a:r>
            <a:r>
              <a:rPr lang="fr">
                <a:solidFill>
                  <a:srgbClr val="FFFFFF"/>
                </a:solidFill>
                <a:highlight>
                  <a:srgbClr val="FF0000"/>
                </a:highlight>
              </a:rPr>
              <a:t>)</a:t>
            </a:r>
            <a:r>
              <a:rPr lang="fr">
                <a:solidFill>
                  <a:srgbClr val="FFFFFF"/>
                </a:solidFill>
              </a:rPr>
              <a:t> pour évaluer les GAN.</a:t>
            </a:r>
            <a:endParaRPr>
              <a:solidFill>
                <a:srgbClr val="FFFFFF"/>
              </a:solidFill>
            </a:endParaRPr>
          </a:p>
        </p:txBody>
      </p:sp>
      <p:sp>
        <p:nvSpPr>
          <p:cNvPr id="81" name="Google Shape;8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311700" y="865325"/>
            <a:ext cx="8520600" cy="415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Sommaire</a:t>
            </a:r>
            <a:endParaRPr/>
          </a:p>
        </p:txBody>
      </p:sp>
      <p:sp>
        <p:nvSpPr>
          <p:cNvPr id="88" name="Google Shape;88;p18"/>
          <p:cNvSpPr txBox="1"/>
          <p:nvPr>
            <p:ph idx="2" type="body"/>
          </p:nvPr>
        </p:nvSpPr>
        <p:spPr>
          <a:xfrm>
            <a:off x="4939500" y="724200"/>
            <a:ext cx="41025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Évaluation manuelle du générateur GAN</a:t>
            </a:r>
            <a:endParaRPr/>
          </a:p>
          <a:p>
            <a:pPr indent="-342900" lvl="0" marL="457200" rtl="0" algn="l">
              <a:spcBef>
                <a:spcPts val="1600"/>
              </a:spcBef>
              <a:spcAft>
                <a:spcPts val="0"/>
              </a:spcAft>
              <a:buSzPts val="1800"/>
              <a:buChar char="●"/>
            </a:pPr>
            <a:r>
              <a:rPr lang="fr"/>
              <a:t>Évaluation quantitative du générateur GAN</a:t>
            </a:r>
            <a:endParaRPr/>
          </a:p>
          <a:p>
            <a:pPr indent="-381000" lvl="0" marL="457200" rtl="0" algn="l">
              <a:spcBef>
                <a:spcPts val="1600"/>
              </a:spcBef>
              <a:spcAft>
                <a:spcPts val="0"/>
              </a:spcAft>
              <a:buSzPts val="2400"/>
              <a:buChar char="●"/>
            </a:pPr>
            <a:r>
              <a:rPr b="1" lang="fr" sz="2400"/>
              <a:t>Inception Score (IS)</a:t>
            </a:r>
            <a:endParaRPr b="1" sz="2400"/>
          </a:p>
          <a:p>
            <a:pPr indent="-342900" lvl="0" marL="457200" rtl="0" algn="l">
              <a:spcBef>
                <a:spcPts val="1600"/>
              </a:spcBef>
              <a:spcAft>
                <a:spcPts val="0"/>
              </a:spcAft>
              <a:buSzPts val="1800"/>
              <a:buChar char="●"/>
            </a:pPr>
            <a:r>
              <a:rPr lang="fr"/>
              <a:t>Frechet Inception Distance (FID)</a:t>
            </a:r>
            <a:endParaRPr/>
          </a:p>
          <a:p>
            <a:pPr indent="-342900" lvl="0" marL="457200" rtl="0" algn="l">
              <a:spcBef>
                <a:spcPts val="1600"/>
              </a:spcBef>
              <a:spcAft>
                <a:spcPts val="1600"/>
              </a:spcAft>
              <a:buSzPts val="1800"/>
              <a:buChar char="●"/>
            </a:pPr>
            <a:r>
              <a:rPr lang="fr"/>
              <a:t>implémentation et résultats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311700" y="694725"/>
            <a:ext cx="3999900" cy="41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FFFFFF"/>
                </a:solidFill>
              </a:rPr>
              <a:t>Le score d’inception estimation de la qualité d'une collection d'images synthétiques </a:t>
            </a:r>
            <a:endParaRPr sz="1600">
              <a:solidFill>
                <a:srgbClr val="FFFFFF"/>
              </a:solidFill>
            </a:endParaRPr>
          </a:p>
          <a:p>
            <a:pPr indent="0" lvl="0" marL="0" rtl="0" algn="l">
              <a:spcBef>
                <a:spcPts val="1600"/>
              </a:spcBef>
              <a:spcAft>
                <a:spcPts val="0"/>
              </a:spcAft>
              <a:buNone/>
            </a:pPr>
            <a:r>
              <a:rPr lang="fr" sz="1600">
                <a:solidFill>
                  <a:srgbClr val="FFFFFF"/>
                </a:solidFill>
              </a:rPr>
              <a:t>se base sur le </a:t>
            </a:r>
            <a:r>
              <a:rPr lang="fr" sz="1600">
                <a:solidFill>
                  <a:srgbClr val="FFFFFF"/>
                </a:solidFill>
                <a:highlight>
                  <a:srgbClr val="FF0000"/>
                </a:highlight>
              </a:rPr>
              <a:t>modèle de classification d'images le plus performant (Inception v3)</a:t>
            </a:r>
            <a:endParaRPr sz="1600">
              <a:solidFill>
                <a:srgbClr val="FFFFFF"/>
              </a:solidFill>
              <a:highlight>
                <a:srgbClr val="FF0000"/>
              </a:highlight>
            </a:endParaRPr>
          </a:p>
          <a:p>
            <a:pPr indent="0" lvl="0" marL="0" rtl="0" algn="l">
              <a:spcBef>
                <a:spcPts val="1600"/>
              </a:spcBef>
              <a:spcAft>
                <a:spcPts val="0"/>
              </a:spcAft>
              <a:buNone/>
            </a:pPr>
            <a:r>
              <a:rPr lang="fr" sz="1600">
                <a:solidFill>
                  <a:srgbClr val="FFFFFF"/>
                </a:solidFill>
              </a:rPr>
              <a:t>Les scores combinent à la fois </a:t>
            </a:r>
            <a:endParaRPr sz="1600">
              <a:solidFill>
                <a:srgbClr val="FFFFFF"/>
              </a:solidFill>
            </a:endParaRPr>
          </a:p>
          <a:p>
            <a:pPr indent="0" lvl="0" marL="0" rtl="0" algn="l">
              <a:spcBef>
                <a:spcPts val="1600"/>
              </a:spcBef>
              <a:spcAft>
                <a:spcPts val="0"/>
              </a:spcAft>
              <a:buNone/>
            </a:pPr>
            <a:r>
              <a:rPr lang="fr" sz="1600">
                <a:solidFill>
                  <a:srgbClr val="FFFFFF"/>
                </a:solidFill>
              </a:rPr>
              <a:t>la confiance des prédictions de classes conditionnelles pour chaque image synthétique </a:t>
            </a:r>
            <a:r>
              <a:rPr lang="fr" sz="1600">
                <a:solidFill>
                  <a:srgbClr val="FFFFFF"/>
                </a:solidFill>
                <a:highlight>
                  <a:srgbClr val="FF0000"/>
                </a:highlight>
              </a:rPr>
              <a:t>(qualité) </a:t>
            </a:r>
            <a:endParaRPr sz="1600">
              <a:solidFill>
                <a:srgbClr val="FFFFFF"/>
              </a:solidFill>
            </a:endParaRPr>
          </a:p>
          <a:p>
            <a:pPr indent="0" lvl="0" marL="0" rtl="0" algn="l">
              <a:spcBef>
                <a:spcPts val="1600"/>
              </a:spcBef>
              <a:spcAft>
                <a:spcPts val="1600"/>
              </a:spcAft>
              <a:buNone/>
            </a:pPr>
            <a:r>
              <a:rPr lang="fr" sz="1600">
                <a:solidFill>
                  <a:srgbClr val="FFFFFF"/>
                </a:solidFill>
              </a:rPr>
              <a:t>l'intégrale de la probabilité marginale des classes prédites </a:t>
            </a:r>
            <a:r>
              <a:rPr lang="fr" sz="1600">
                <a:solidFill>
                  <a:srgbClr val="FFFFFF"/>
                </a:solidFill>
                <a:highlight>
                  <a:srgbClr val="FF0000"/>
                </a:highlight>
              </a:rPr>
              <a:t>(diversité)</a:t>
            </a:r>
            <a:r>
              <a:rPr lang="fr" sz="1600">
                <a:solidFill>
                  <a:srgbClr val="FFFFFF"/>
                </a:solidFill>
              </a:rPr>
              <a:t>.</a:t>
            </a:r>
            <a:endParaRPr sz="1600">
              <a:solidFill>
                <a:srgbClr val="FFFFFF"/>
              </a:solidFill>
            </a:endParaRPr>
          </a:p>
        </p:txBody>
      </p:sp>
      <p:sp>
        <p:nvSpPr>
          <p:cNvPr id="94" name="Google Shape;94;p19"/>
          <p:cNvSpPr txBox="1"/>
          <p:nvPr>
            <p:ph type="title"/>
          </p:nvPr>
        </p:nvSpPr>
        <p:spPr>
          <a:xfrm>
            <a:off x="243375" y="12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t>Inception Score (IS)</a:t>
            </a:r>
            <a:endParaRPr b="1" sz="3000"/>
          </a:p>
        </p:txBody>
      </p:sp>
      <p:pic>
        <p:nvPicPr>
          <p:cNvPr id="95" name="Google Shape;95;p19"/>
          <p:cNvPicPr preferRelativeResize="0"/>
          <p:nvPr/>
        </p:nvPicPr>
        <p:blipFill>
          <a:blip r:embed="rId3">
            <a:alphaModFix/>
          </a:blip>
          <a:stretch>
            <a:fillRect/>
          </a:stretch>
        </p:blipFill>
        <p:spPr>
          <a:xfrm>
            <a:off x="4311600" y="694725"/>
            <a:ext cx="4520700" cy="2093314"/>
          </a:xfrm>
          <a:prstGeom prst="rect">
            <a:avLst/>
          </a:prstGeom>
          <a:noFill/>
          <a:ln>
            <a:noFill/>
          </a:ln>
        </p:spPr>
      </p:pic>
      <p:pic>
        <p:nvPicPr>
          <p:cNvPr id="96" name="Google Shape;96;p19"/>
          <p:cNvPicPr preferRelativeResize="0"/>
          <p:nvPr/>
        </p:nvPicPr>
        <p:blipFill>
          <a:blip r:embed="rId4">
            <a:alphaModFix/>
          </a:blip>
          <a:stretch>
            <a:fillRect/>
          </a:stretch>
        </p:blipFill>
        <p:spPr>
          <a:xfrm>
            <a:off x="4311600" y="2953625"/>
            <a:ext cx="4520701" cy="1498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30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t>Inception Score (IS)</a:t>
            </a:r>
            <a:endParaRPr/>
          </a:p>
        </p:txBody>
      </p:sp>
      <p:sp>
        <p:nvSpPr>
          <p:cNvPr id="102" name="Google Shape;102;p20"/>
          <p:cNvSpPr txBox="1"/>
          <p:nvPr>
            <p:ph idx="1" type="body"/>
          </p:nvPr>
        </p:nvSpPr>
        <p:spPr>
          <a:xfrm>
            <a:off x="311700" y="410725"/>
            <a:ext cx="3914400" cy="3784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FFFFFF"/>
              </a:buClr>
              <a:buSzPts val="1600"/>
              <a:buChar char="●"/>
            </a:pPr>
            <a:r>
              <a:rPr lang="fr" sz="1600">
                <a:solidFill>
                  <a:srgbClr val="FFFFFF"/>
                </a:solidFill>
              </a:rPr>
              <a:t>Les images qui contiennent des objets significatifs doivent avoir une distribution de prédictions conditionnelles avec une faible entropie.</a:t>
            </a:r>
            <a:endParaRPr sz="1600">
              <a:solidFill>
                <a:srgbClr val="FFFFFF"/>
              </a:solidFill>
            </a:endParaRPr>
          </a:p>
          <a:p>
            <a:pPr indent="0" lvl="0" marL="457200" rtl="0" algn="l">
              <a:lnSpc>
                <a:spcPct val="100000"/>
              </a:lnSpc>
              <a:spcBef>
                <a:spcPts val="0"/>
              </a:spcBef>
              <a:spcAft>
                <a:spcPts val="0"/>
              </a:spcAft>
              <a:buNone/>
            </a:pPr>
            <a:r>
              <a:t/>
            </a:r>
            <a:endParaRPr sz="1600">
              <a:solidFill>
                <a:srgbClr val="FFFFFF"/>
              </a:solidFill>
            </a:endParaRPr>
          </a:p>
          <a:p>
            <a:pPr indent="-330200" lvl="0" marL="457200" rtl="0" algn="l">
              <a:spcBef>
                <a:spcPts val="0"/>
              </a:spcBef>
              <a:spcAft>
                <a:spcPts val="0"/>
              </a:spcAft>
              <a:buClr>
                <a:srgbClr val="FFFFFF"/>
              </a:buClr>
              <a:buSzPts val="1600"/>
              <a:buChar char="●"/>
            </a:pPr>
            <a:r>
              <a:rPr lang="fr" sz="1600">
                <a:solidFill>
                  <a:srgbClr val="FFFFFF"/>
                </a:solidFill>
              </a:rPr>
              <a:t>De plus, nous nous attendons à ce que le modèle génère des images variées, donc l'intégrale marginale devrait avoir une entropie élevée.</a:t>
            </a:r>
            <a:endParaRPr sz="1600">
              <a:solidFill>
                <a:srgbClr val="FFFFFF"/>
              </a:solidFill>
            </a:endParaRPr>
          </a:p>
          <a:p>
            <a:pPr indent="0" lvl="0" marL="457200" rtl="0" algn="l">
              <a:spcBef>
                <a:spcPts val="0"/>
              </a:spcBef>
              <a:spcAft>
                <a:spcPts val="0"/>
              </a:spcAft>
              <a:buNone/>
            </a:pPr>
            <a:r>
              <a:t/>
            </a:r>
            <a:endParaRPr sz="1600">
              <a:solidFill>
                <a:srgbClr val="FFFFFF"/>
              </a:solidFill>
            </a:endParaRPr>
          </a:p>
          <a:p>
            <a:pPr indent="-330200" lvl="0" marL="457200" rtl="0" algn="l">
              <a:spcBef>
                <a:spcPts val="0"/>
              </a:spcBef>
              <a:spcAft>
                <a:spcPts val="1600"/>
              </a:spcAft>
              <a:buClr>
                <a:srgbClr val="FFFFFF"/>
              </a:buClr>
              <a:buSzPts val="1600"/>
              <a:buChar char="●"/>
            </a:pPr>
            <a:r>
              <a:rPr lang="fr" sz="1600">
                <a:solidFill>
                  <a:srgbClr val="FFFFFF"/>
                </a:solidFill>
              </a:rPr>
              <a:t>Pour produire le score final, nous utilisons une formule statistique appelée divergence de Kullback-Leibler (KL).</a:t>
            </a:r>
            <a:endParaRPr sz="1600">
              <a:solidFill>
                <a:srgbClr val="FFFFFF"/>
              </a:solidFill>
            </a:endParaRPr>
          </a:p>
        </p:txBody>
      </p:sp>
      <p:pic>
        <p:nvPicPr>
          <p:cNvPr id="103" name="Google Shape;103;p20"/>
          <p:cNvPicPr preferRelativeResize="0"/>
          <p:nvPr/>
        </p:nvPicPr>
        <p:blipFill>
          <a:blip r:embed="rId3">
            <a:alphaModFix/>
          </a:blip>
          <a:stretch>
            <a:fillRect/>
          </a:stretch>
        </p:blipFill>
        <p:spPr>
          <a:xfrm>
            <a:off x="4311600" y="560525"/>
            <a:ext cx="4712624" cy="2154625"/>
          </a:xfrm>
          <a:prstGeom prst="rect">
            <a:avLst/>
          </a:prstGeom>
          <a:noFill/>
          <a:ln>
            <a:noFill/>
          </a:ln>
        </p:spPr>
      </p:pic>
      <p:pic>
        <p:nvPicPr>
          <p:cNvPr id="104" name="Google Shape;104;p20"/>
          <p:cNvPicPr preferRelativeResize="0"/>
          <p:nvPr/>
        </p:nvPicPr>
        <p:blipFill>
          <a:blip r:embed="rId4">
            <a:alphaModFix/>
          </a:blip>
          <a:stretch>
            <a:fillRect/>
          </a:stretch>
        </p:blipFill>
        <p:spPr>
          <a:xfrm>
            <a:off x="4311600" y="3086475"/>
            <a:ext cx="4712624" cy="1750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553250"/>
            <a:ext cx="8520600" cy="4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Le score est limité par ce que le classificateur Inception (ou un autre réseau) peut détecter, qui est directement lié aux données </a:t>
            </a:r>
            <a:r>
              <a:rPr lang="fr">
                <a:solidFill>
                  <a:srgbClr val="FFFFFF"/>
                </a:solidFill>
              </a:rPr>
              <a:t>d'entraînement</a:t>
            </a:r>
            <a:r>
              <a:rPr lang="fr">
                <a:solidFill>
                  <a:srgbClr val="FFFFFF"/>
                </a:solidFill>
              </a:rPr>
              <a:t> (généralement ILSVRC 2014).</a:t>
            </a:r>
            <a:endParaRPr>
              <a:solidFill>
                <a:srgbClr val="FFFFFF"/>
              </a:solidFill>
            </a:endParaRPr>
          </a:p>
          <a:p>
            <a:pPr indent="0" lvl="0" marL="0" rtl="0" algn="l">
              <a:spcBef>
                <a:spcPts val="1600"/>
              </a:spcBef>
              <a:spcAft>
                <a:spcPts val="0"/>
              </a:spcAft>
              <a:buNone/>
            </a:pPr>
            <a:r>
              <a:rPr lang="fr">
                <a:solidFill>
                  <a:srgbClr val="FFFFFF"/>
                </a:solidFill>
              </a:rPr>
              <a:t>(1) Si vous apprenez à générer quelque chose qui n'est pas présent dans les données d'entraînement du classificateur (les requins ne sont pas dans ILSVRC 2014), vous pouvez toujours obtenir un IS faible malgré la génération d'images de haute qualité.</a:t>
            </a:r>
            <a:endParaRPr>
              <a:solidFill>
                <a:srgbClr val="FFFFFF"/>
              </a:solidFill>
            </a:endParaRPr>
          </a:p>
          <a:p>
            <a:pPr indent="0" lvl="0" marL="0" rtl="0" algn="l">
              <a:spcBef>
                <a:spcPts val="1600"/>
              </a:spcBef>
              <a:spcAft>
                <a:spcPts val="0"/>
              </a:spcAft>
              <a:buNone/>
            </a:pPr>
            <a:r>
              <a:rPr lang="fr">
                <a:solidFill>
                  <a:srgbClr val="FFFFFF"/>
                </a:solidFill>
              </a:rPr>
              <a:t>(2) Si le réseau du classificateur ne peut pas détecter les caractéristiques pertinentes pour votre concept de qualité d'image (CNN dépendent fortement des textures d'image locales pour la classification et que les formes grossières importent peu), alors des images de mauvaise qualité peuvent toujours avoir des scores élevés(des personnes à deux têtes).</a:t>
            </a:r>
            <a:endParaRPr>
              <a:solidFill>
                <a:srgbClr val="FFFFFF"/>
              </a:solidFill>
            </a:endParaRPr>
          </a:p>
          <a:p>
            <a:pPr indent="0" lvl="0" marL="0" rtl="0" algn="l">
              <a:spcBef>
                <a:spcPts val="1600"/>
              </a:spcBef>
              <a:spcAft>
                <a:spcPts val="1600"/>
              </a:spcAft>
              <a:buNone/>
            </a:pPr>
            <a:r>
              <a:rPr lang="fr">
                <a:solidFill>
                  <a:srgbClr val="FFFFFF"/>
                </a:solidFill>
              </a:rPr>
              <a:t>(3) </a:t>
            </a:r>
            <a:r>
              <a:rPr lang="fr">
                <a:solidFill>
                  <a:srgbClr val="FFFFFF"/>
                </a:solidFill>
              </a:rPr>
              <a:t>Si votre générateur génère une seule image par classe, en répétant chaque image plusieurs fois, il peut obtenir un score élevé (c'est-à-dire qu'il n'y a pas de mesure de la diversité intra-classe).</a:t>
            </a:r>
            <a:endParaRPr>
              <a:solidFill>
                <a:srgbClr val="FFFFFF"/>
              </a:solidFill>
            </a:endParaRPr>
          </a:p>
        </p:txBody>
      </p:sp>
      <p:sp>
        <p:nvSpPr>
          <p:cNvPr id="110" name="Google Shape;110;p2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3000"/>
              <a:t>Inception Score (IS)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